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941" r:id="rId2"/>
    <p:sldId id="919" r:id="rId3"/>
    <p:sldId id="905" r:id="rId4"/>
    <p:sldId id="926" r:id="rId5"/>
    <p:sldId id="906" r:id="rId6"/>
    <p:sldId id="904" r:id="rId7"/>
    <p:sldId id="907" r:id="rId8"/>
    <p:sldId id="924" r:id="rId9"/>
    <p:sldId id="908" r:id="rId10"/>
    <p:sldId id="909" r:id="rId11"/>
    <p:sldId id="903" r:id="rId12"/>
    <p:sldId id="910" r:id="rId13"/>
    <p:sldId id="911" r:id="rId14"/>
    <p:sldId id="912" r:id="rId15"/>
    <p:sldId id="925" r:id="rId16"/>
    <p:sldId id="913" r:id="rId17"/>
    <p:sldId id="914" r:id="rId18"/>
    <p:sldId id="915" r:id="rId19"/>
    <p:sldId id="916" r:id="rId20"/>
    <p:sldId id="929" r:id="rId21"/>
    <p:sldId id="9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607" autoAdjust="0"/>
  </p:normalViewPr>
  <p:slideViewPr>
    <p:cSldViewPr snapToGrid="0">
      <p:cViewPr varScale="1">
        <p:scale>
          <a:sx n="125" d="100"/>
          <a:sy n="125" d="100"/>
        </p:scale>
        <p:origin x="240" y="86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the semantic content of the statements is captured by what truth value can be assigned; Possible assignments are determined by the semantic content of the statements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8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a … after the third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588DA-AF3D-0538-FED6-B91B80D9B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5482"/>
            <a:ext cx="1676403" cy="1523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E5F5B-B632-2F49-E623-5C0F89CE0E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3727"/>
            <a:ext cx="2229706" cy="756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E0316C-62B2-770F-A578-C8D4BEA5E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4433212"/>
            <a:ext cx="1676403" cy="152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B28FF-2283-988B-15E2-3907B103B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1" y="6001457"/>
            <a:ext cx="2229706" cy="7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3/12/2024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ABDBC-29F5-54A5-0B74-DE652EDCED6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72"/>
            <a:ext cx="755811" cy="686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CDCAE5-166F-5A8D-47B6-2316E82EF1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150" y="6274104"/>
            <a:ext cx="1313865" cy="4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7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5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4" Type="http://schemas.openxmlformats.org/officeDocument/2006/relationships/image" Target="../media/image150.png"/><Relationship Id="rId9" Type="http://schemas.openxmlformats.org/officeDocument/2006/relationships/image" Target="../media/image1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20.png"/><Relationship Id="rId10" Type="http://schemas.openxmlformats.org/officeDocument/2006/relationships/image" Target="../media/image271.png"/><Relationship Id="rId4" Type="http://schemas.openxmlformats.org/officeDocument/2006/relationships/image" Target="../media/image210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18" Type="http://schemas.openxmlformats.org/officeDocument/2006/relationships/image" Target="../media/image390.png"/><Relationship Id="rId3" Type="http://schemas.openxmlformats.org/officeDocument/2006/relationships/image" Target="../media/image12.png"/><Relationship Id="rId21" Type="http://schemas.openxmlformats.org/officeDocument/2006/relationships/image" Target="../media/image420.png"/><Relationship Id="rId7" Type="http://schemas.openxmlformats.org/officeDocument/2006/relationships/image" Target="../media/image281.png"/><Relationship Id="rId12" Type="http://schemas.openxmlformats.org/officeDocument/2006/relationships/image" Target="../media/image7.png"/><Relationship Id="rId17" Type="http://schemas.openxmlformats.org/officeDocument/2006/relationships/image" Target="../media/image38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0.png"/><Relationship Id="rId20" Type="http://schemas.openxmlformats.org/officeDocument/2006/relationships/image" Target="../media/image4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1.png"/><Relationship Id="rId15" Type="http://schemas.openxmlformats.org/officeDocument/2006/relationships/image" Target="../media/image360.png"/><Relationship Id="rId10" Type="http://schemas.openxmlformats.org/officeDocument/2006/relationships/image" Target="../media/image310.png"/><Relationship Id="rId19" Type="http://schemas.openxmlformats.org/officeDocument/2006/relationships/image" Target="../media/image40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Logic of Experimental verifiability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503442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" t="-1667" r="-30505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67" r="-202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020" t="-1667" r="-10404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20" t="-1667" r="-404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2" t="-1667" r="-1688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/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718" y="2089571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13" y="1870096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87" y="2089570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4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b="0" i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∧ </m:t>
                                </m:r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683451"/>
                  </p:ext>
                </p:extLst>
              </p:nvPr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62857" r="-1829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161321" r="-182900" b="-1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263810" r="-1829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)=truth(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36703"/>
                  </p:ext>
                </p:extLst>
              </p:nvPr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103937" r="-24705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205556" r="-247059" b="-1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305556" r="-247059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3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Issue fundamental object (in math is a set)</a:t>
            </a:r>
          </a:p>
          <a:p>
            <a:pPr lvl="1"/>
            <a:r>
              <a:rPr lang="en-US" dirty="0"/>
              <a:t>Science is about describing the world, but not all descriptions of the world are science</a:t>
            </a:r>
          </a:p>
          <a:p>
            <a:pPr lvl="1"/>
            <a:r>
              <a:rPr lang="en-US" dirty="0"/>
              <a:t>Require -&gt; Principle of scientific objectivity (examples of non-universal, contradictory, non-verifiable or semi-decidable)</a:t>
            </a:r>
          </a:p>
          <a:p>
            <a:pPr lvl="1"/>
            <a:r>
              <a:rPr lang="en-US" dirty="0"/>
              <a:t>Two parts: first solve non-contradiction, then solve evidence based</a:t>
            </a:r>
          </a:p>
          <a:p>
            <a:r>
              <a:rPr lang="en-US" dirty="0"/>
              <a:t>Statements</a:t>
            </a:r>
          </a:p>
          <a:p>
            <a:pPr lvl="1"/>
            <a:r>
              <a:rPr lang="en-US" strike="sngStrike" dirty="0"/>
              <a:t>Problem of web of meaning, and idealization of statements (“conceptual cut”) </a:t>
            </a:r>
            <a:r>
              <a:rPr lang="en-US" dirty="0"/>
              <a:t>-&gt; statements being prime objects (i.e. unstructured)</a:t>
            </a:r>
          </a:p>
          <a:p>
            <a:pPr lvl="1"/>
            <a:r>
              <a:rPr lang="en-US" strike="sngStrike" dirty="0"/>
              <a:t>Show the divide between formal and informal</a:t>
            </a:r>
          </a:p>
          <a:p>
            <a:pPr lvl="2"/>
            <a:r>
              <a:rPr lang="en-US" strike="sngStrike" dirty="0"/>
              <a:t>Need justifications for axioms and definitions; axioms and definitions are chosen because they allow for simple justification (not because mathematicians like them)</a:t>
            </a:r>
          </a:p>
          <a:p>
            <a:pPr lvl="1"/>
            <a:r>
              <a:rPr lang="en-US" dirty="0"/>
              <a:t>Problems in capturing self-consistency (paradoxes, semantic and formal) -&gt; Axiom of context</a:t>
            </a:r>
          </a:p>
          <a:p>
            <a:pPr lvl="1"/>
            <a:r>
              <a:rPr lang="en-US" dirty="0"/>
              <a:t>Truth is found experimentally, it has to be consistent with the meaning of the statements -&gt; Axiom of possibility</a:t>
            </a:r>
          </a:p>
          <a:p>
            <a:pPr lvl="1"/>
            <a:r>
              <a:rPr lang="en-US" dirty="0"/>
              <a:t>Dependency between statements -&gt; Axiom of closure</a:t>
            </a:r>
          </a:p>
          <a:p>
            <a:pPr lvl="1"/>
            <a:r>
              <a:rPr lang="en-US" dirty="0"/>
              <a:t>Logic operations, Equivalence (different equivalence), Boolean algebra, Narrowness and independence, </a:t>
            </a:r>
            <a:r>
              <a:rPr lang="en-US" dirty="0" err="1"/>
              <a:t>minterms</a:t>
            </a:r>
            <a:endParaRPr lang="en-US" dirty="0"/>
          </a:p>
          <a:p>
            <a:r>
              <a:rPr lang="en-US" dirty="0"/>
              <a:t>Verifiable</a:t>
            </a:r>
          </a:p>
          <a:p>
            <a:pPr lvl="1"/>
            <a:r>
              <a:rPr lang="en-US" dirty="0"/>
              <a:t>Finite time verification (also idealization) – Not convenient to formalize the tests (knowing what is testable assumes knowing the laws of physics – circularity!)</a:t>
            </a:r>
          </a:p>
          <a:p>
            <a:pPr lvl="1"/>
            <a:r>
              <a:rPr lang="en-US" dirty="0"/>
              <a:t>Axiom of verifiability</a:t>
            </a:r>
          </a:p>
          <a:p>
            <a:pPr lvl="1"/>
            <a:r>
              <a:rPr lang="en-US" dirty="0"/>
              <a:t>Problem with NOT – falsifiable/decidable</a:t>
            </a:r>
          </a:p>
          <a:p>
            <a:pPr lvl="1"/>
            <a:r>
              <a:rPr lang="en-US" dirty="0"/>
              <a:t>Axioms of finite conjunction, countable disjunction</a:t>
            </a:r>
          </a:p>
          <a:p>
            <a:r>
              <a:rPr lang="en-US" dirty="0"/>
              <a:t>Summary of the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208724"/>
            <a:ext cx="8832433" cy="8898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306562" y="1234876"/>
            <a:ext cx="8677906" cy="1218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419795" y="5178208"/>
            <a:ext cx="581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 rot="5400000">
            <a:off x="290941" y="3614777"/>
            <a:ext cx="3815947" cy="1707449"/>
            <a:chOff x="7701349" y="1356382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701349" y="1356382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048049" y="18314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194A5E0-90DD-57F8-4F3C-02B805FB8CDF}"/>
              </a:ext>
            </a:extLst>
          </p:cNvPr>
          <p:cNvSpPr/>
          <p:nvPr/>
        </p:nvSpPr>
        <p:spPr>
          <a:xfrm rot="5400000">
            <a:off x="5461495" y="3607923"/>
            <a:ext cx="3815946" cy="170744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682EBD-770B-B0E7-C214-E66EA15FAF25}"/>
              </a:ext>
            </a:extLst>
          </p:cNvPr>
          <p:cNvSpPr/>
          <p:nvPr/>
        </p:nvSpPr>
        <p:spPr>
          <a:xfrm>
            <a:off x="7387638" y="3462709"/>
            <a:ext cx="71021" cy="710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1A90B7-48A1-6D79-4BEF-50ED9D4547B8}"/>
              </a:ext>
            </a:extLst>
          </p:cNvPr>
          <p:cNvSpPr/>
          <p:nvPr/>
        </p:nvSpPr>
        <p:spPr>
          <a:xfrm>
            <a:off x="7387638" y="5397500"/>
            <a:ext cx="71021" cy="710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/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72383-CD00-7E33-F23B-D59A898D90C1}"/>
              </a:ext>
            </a:extLst>
          </p:cNvPr>
          <p:cNvCxnSpPr>
            <a:cxnSpLocks/>
          </p:cNvCxnSpPr>
          <p:nvPr/>
        </p:nvCxnSpPr>
        <p:spPr>
          <a:xfrm flipV="1">
            <a:off x="2448606" y="5429623"/>
            <a:ext cx="4917348" cy="376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EE26BE-14DB-2E98-253B-D321C03F7A41}"/>
              </a:ext>
            </a:extLst>
          </p:cNvPr>
          <p:cNvCxnSpPr>
            <a:cxnSpLocks/>
          </p:cNvCxnSpPr>
          <p:nvPr/>
        </p:nvCxnSpPr>
        <p:spPr>
          <a:xfrm flipV="1">
            <a:off x="2914451" y="3495215"/>
            <a:ext cx="4446477" cy="928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D95E6-5210-D5A3-7F47-63F0417D93A7}"/>
              </a:ext>
            </a:extLst>
          </p:cNvPr>
          <p:cNvCxnSpPr>
            <a:cxnSpLocks/>
          </p:cNvCxnSpPr>
          <p:nvPr/>
        </p:nvCxnSpPr>
        <p:spPr>
          <a:xfrm>
            <a:off x="2519363" y="5372390"/>
            <a:ext cx="4846485" cy="64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1D493-E293-0EC8-F346-102F693EED06}"/>
              </a:ext>
            </a:extLst>
          </p:cNvPr>
          <p:cNvCxnSpPr>
            <a:cxnSpLocks/>
          </p:cNvCxnSpPr>
          <p:nvPr/>
        </p:nvCxnSpPr>
        <p:spPr>
          <a:xfrm>
            <a:off x="2799318" y="4872551"/>
            <a:ext cx="4566530" cy="569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C8F81D-604B-807D-745C-F80E6940F68C}"/>
              </a:ext>
            </a:extLst>
          </p:cNvPr>
          <p:cNvCxnSpPr>
            <a:cxnSpLocks/>
          </p:cNvCxnSpPr>
          <p:nvPr/>
        </p:nvCxnSpPr>
        <p:spPr>
          <a:xfrm>
            <a:off x="2082677" y="4640241"/>
            <a:ext cx="5283171" cy="801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A2C80-2ABC-4A71-25EC-37C3B3B5B7F2}"/>
              </a:ext>
            </a:extLst>
          </p:cNvPr>
          <p:cNvCxnSpPr>
            <a:cxnSpLocks/>
          </p:cNvCxnSpPr>
          <p:nvPr/>
        </p:nvCxnSpPr>
        <p:spPr>
          <a:xfrm flipV="1">
            <a:off x="2077914" y="3495215"/>
            <a:ext cx="5283014" cy="6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2D596E-1DCE-EBDA-0ADB-2967D858B1BC}"/>
              </a:ext>
            </a:extLst>
          </p:cNvPr>
          <p:cNvCxnSpPr>
            <a:cxnSpLocks/>
          </p:cNvCxnSpPr>
          <p:nvPr/>
        </p:nvCxnSpPr>
        <p:spPr>
          <a:xfrm>
            <a:off x="2276103" y="3159919"/>
            <a:ext cx="5076024" cy="344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F1B18D-6CE3-678C-E46A-E9E8B018E3AF}"/>
              </a:ext>
            </a:extLst>
          </p:cNvPr>
          <p:cNvCxnSpPr>
            <a:cxnSpLocks/>
          </p:cNvCxnSpPr>
          <p:nvPr/>
        </p:nvCxnSpPr>
        <p:spPr>
          <a:xfrm>
            <a:off x="1824654" y="4954954"/>
            <a:ext cx="5541194" cy="487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EB5928-B4BC-8D58-5E5D-ADB29F96715A}"/>
              </a:ext>
            </a:extLst>
          </p:cNvPr>
          <p:cNvCxnSpPr>
            <a:cxnSpLocks/>
          </p:cNvCxnSpPr>
          <p:nvPr/>
        </p:nvCxnSpPr>
        <p:spPr>
          <a:xfrm flipV="1">
            <a:off x="1728861" y="3490323"/>
            <a:ext cx="5636987" cy="906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61B260-BD31-5C86-1CBA-D9BB8CA7A995}"/>
              </a:ext>
            </a:extLst>
          </p:cNvPr>
          <p:cNvCxnSpPr>
            <a:cxnSpLocks/>
          </p:cNvCxnSpPr>
          <p:nvPr/>
        </p:nvCxnSpPr>
        <p:spPr>
          <a:xfrm flipV="1">
            <a:off x="1713771" y="3504593"/>
            <a:ext cx="5652077" cy="116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A84B4-DF68-5E11-7AF5-2C1CE328DDA6}"/>
              </a:ext>
            </a:extLst>
          </p:cNvPr>
          <p:cNvCxnSpPr>
            <a:cxnSpLocks/>
          </p:cNvCxnSpPr>
          <p:nvPr/>
        </p:nvCxnSpPr>
        <p:spPr>
          <a:xfrm>
            <a:off x="2761590" y="3380045"/>
            <a:ext cx="4590537" cy="124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1D937D-9368-8550-22E3-748626C63465}"/>
              </a:ext>
            </a:extLst>
          </p:cNvPr>
          <p:cNvCxnSpPr>
            <a:cxnSpLocks/>
          </p:cNvCxnSpPr>
          <p:nvPr/>
        </p:nvCxnSpPr>
        <p:spPr>
          <a:xfrm flipV="1">
            <a:off x="2362642" y="3502321"/>
            <a:ext cx="5003206" cy="171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DE057-B406-B5DA-F329-4248ACA767B3}"/>
              </a:ext>
            </a:extLst>
          </p:cNvPr>
          <p:cNvCxnSpPr>
            <a:cxnSpLocks/>
          </p:cNvCxnSpPr>
          <p:nvPr/>
        </p:nvCxnSpPr>
        <p:spPr>
          <a:xfrm flipV="1">
            <a:off x="2589502" y="3500626"/>
            <a:ext cx="4782941" cy="44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49BCB-6D93-5DDA-74D1-20CC5531947D}"/>
              </a:ext>
            </a:extLst>
          </p:cNvPr>
          <p:cNvCxnSpPr>
            <a:cxnSpLocks/>
          </p:cNvCxnSpPr>
          <p:nvPr/>
        </p:nvCxnSpPr>
        <p:spPr>
          <a:xfrm>
            <a:off x="2057922" y="5298515"/>
            <a:ext cx="5307926" cy="133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/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: 𝒮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blipFill>
                <a:blip r:embed="rId6"/>
                <a:stretch>
                  <a:fillRect l="-6087" t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1257926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2080260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102999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999290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1234876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844258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7A98F-859E-BF5C-0E97-9CD3E0FC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9BB8-119F-269F-280A-0897DA3D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530963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430665"/>
                      </a:ext>
                    </a:extLst>
                  </a:tr>
                  <a:tr h="30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472719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951" t="-5714" r="-1951" b="-4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2753096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4306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0DF79-17E9-7D35-EA14-FCFDE1469C60}"/>
              </a:ext>
            </a:extLst>
          </p:cNvPr>
          <p:cNvCxnSpPr>
            <a:cxnSpLocks/>
          </p:cNvCxnSpPr>
          <p:nvPr/>
        </p:nvCxnSpPr>
        <p:spPr>
          <a:xfrm>
            <a:off x="1574157" y="2303362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7897B9-4900-FEC8-936A-EDD53C515417}"/>
              </a:ext>
            </a:extLst>
          </p:cNvPr>
          <p:cNvCxnSpPr>
            <a:cxnSpLocks/>
          </p:cNvCxnSpPr>
          <p:nvPr/>
        </p:nvCxnSpPr>
        <p:spPr>
          <a:xfrm>
            <a:off x="1574157" y="2708476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FD0A9C-313B-7A48-0973-35E99670D2BA}"/>
              </a:ext>
            </a:extLst>
          </p:cNvPr>
          <p:cNvCxnSpPr>
            <a:cxnSpLocks/>
          </p:cNvCxnSpPr>
          <p:nvPr/>
        </p:nvCxnSpPr>
        <p:spPr>
          <a:xfrm>
            <a:off x="1574157" y="3034496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B05A06-30F9-2839-0762-D4EC28C3AB33}"/>
              </a:ext>
            </a:extLst>
          </p:cNvPr>
          <p:cNvCxnSpPr>
            <a:cxnSpLocks/>
          </p:cNvCxnSpPr>
          <p:nvPr/>
        </p:nvCxnSpPr>
        <p:spPr>
          <a:xfrm>
            <a:off x="1643539" y="4524198"/>
            <a:ext cx="61257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359203-4511-DF00-3498-64CC20954878}"/>
              </a:ext>
            </a:extLst>
          </p:cNvPr>
          <p:cNvSpPr txBox="1"/>
          <p:nvPr/>
        </p:nvSpPr>
        <p:spPr>
          <a:xfrm>
            <a:off x="992457" y="523472"/>
            <a:ext cx="728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all combinations of truth values are logically possible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0B8D34-4DF6-7998-EA43-0CBC546B7893}"/>
              </a:ext>
            </a:extLst>
          </p:cNvPr>
          <p:cNvSpPr txBox="1"/>
          <p:nvPr/>
        </p:nvSpPr>
        <p:spPr>
          <a:xfrm>
            <a:off x="992457" y="5401675"/>
            <a:ext cx="700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semantic content of the statement is captured by what combinations, or assignments, </a:t>
            </a:r>
            <a:r>
              <a:rPr lang="en-US" sz="2400" i="1" dirty="0"/>
              <a:t>are</a:t>
            </a:r>
            <a:r>
              <a:rPr lang="en-US" sz="2400" dirty="0"/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29780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A75BDB-135A-D2DD-AD4A-5DD8459AA1DE}"/>
              </a:ext>
            </a:extLst>
          </p:cNvPr>
          <p:cNvGraphicFramePr>
            <a:graphicFrameLocks noGrp="1"/>
          </p:cNvGraphicFramePr>
          <p:nvPr/>
        </p:nvGraphicFramePr>
        <p:xfrm>
          <a:off x="2879552" y="3968475"/>
          <a:ext cx="266609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6524">
                  <a:extLst>
                    <a:ext uri="{9D8B030D-6E8A-4147-A177-3AD203B41FA5}">
                      <a16:colId xmlns:a16="http://schemas.microsoft.com/office/drawing/2014/main" val="1083926430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666609760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2549058231"/>
                    </a:ext>
                  </a:extLst>
                </a:gridCol>
                <a:gridCol w="666524">
                  <a:extLst>
                    <a:ext uri="{9D8B030D-6E8A-4147-A177-3AD203B41FA5}">
                      <a16:colId xmlns:a16="http://schemas.microsoft.com/office/drawing/2014/main" val="1375634158"/>
                    </a:ext>
                  </a:extLst>
                </a:gridCol>
              </a:tblGrid>
              <a:tr h="3347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98104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/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/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blipFill>
                <a:blip r:embed="rId6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blipFill>
                <a:blip r:embed="rId7"/>
                <a:stretch>
                  <a:fillRect r="-165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/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blipFill>
                <a:blip r:embed="rId8"/>
                <a:stretch>
                  <a:fillRect t="-8197" r="-70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3203687" y="4383151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0F776-6313-5157-77F7-DDAE5E8BE345}"/>
              </a:ext>
            </a:extLst>
          </p:cNvPr>
          <p:cNvCxnSpPr/>
          <p:nvPr/>
        </p:nvCxnSpPr>
        <p:spPr>
          <a:xfrm flipV="1">
            <a:off x="3879063" y="4374679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58542D-6DDF-A453-6512-A388E152CB1A}"/>
              </a:ext>
            </a:extLst>
          </p:cNvPr>
          <p:cNvCxnSpPr/>
          <p:nvPr/>
        </p:nvCxnSpPr>
        <p:spPr>
          <a:xfrm flipV="1">
            <a:off x="4536418" y="4383151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C6A2DD1-CB88-B28E-696B-BB189F3DCED6}"/>
              </a:ext>
            </a:extLst>
          </p:cNvPr>
          <p:cNvSpPr/>
          <p:nvPr/>
        </p:nvSpPr>
        <p:spPr>
          <a:xfrm>
            <a:off x="4101407" y="2613675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B84BC60-E1D4-FE09-F4FD-DC905793B54E}"/>
              </a:ext>
            </a:extLst>
          </p:cNvPr>
          <p:cNvSpPr/>
          <p:nvPr/>
        </p:nvSpPr>
        <p:spPr>
          <a:xfrm>
            <a:off x="4101158" y="3597983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79552" y="2114108"/>
              <a:ext cx="2666096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524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1295468237"/>
                        </a:ext>
                      </a:extLst>
                    </a:gridCol>
                  </a:tblGrid>
                  <a:tr h="3347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242AAE1-877F-AB5C-3B50-9D7873EE1A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6589372"/>
                  </p:ext>
                </p:extLst>
              </p:nvPr>
            </p:nvGraphicFramePr>
            <p:xfrm>
              <a:off x="2879552" y="2114108"/>
              <a:ext cx="2666096" cy="365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524">
                      <a:extLst>
                        <a:ext uri="{9D8B030D-6E8A-4147-A177-3AD203B41FA5}">
                          <a16:colId xmlns:a16="http://schemas.microsoft.com/office/drawing/2014/main" val="108392643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666609760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2549058231"/>
                        </a:ext>
                      </a:extLst>
                    </a:gridCol>
                    <a:gridCol w="666524">
                      <a:extLst>
                        <a:ext uri="{9D8B030D-6E8A-4147-A177-3AD203B41FA5}">
                          <a16:colId xmlns:a16="http://schemas.microsoft.com/office/drawing/2014/main" val="129546823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909" t="-8197" r="-301818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1835" t="-8197" r="-20458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0000" t="-8197" r="-10272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93766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6" t="-1639" r="-29285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21" t="-1639" r="-1961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6226" t="-1639" r="-10077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9843" t="-1639" r="-196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/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/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/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/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5A0723-D0D6-F20D-9134-9B33E366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68124" y="2196615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/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blipFill>
                <a:blip r:embed="rId1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/>
        </p:nvGraphicFramePr>
        <p:xfrm>
          <a:off x="1468240" y="3890438"/>
          <a:ext cx="5786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2038721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7158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6373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035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6" y="306496"/>
            <a:ext cx="8290290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" y="1685786"/>
            <a:ext cx="8290290" cy="96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/>
          <a:stretch/>
        </p:blipFill>
        <p:spPr>
          <a:xfrm>
            <a:off x="382655" y="2777567"/>
            <a:ext cx="8290290" cy="632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/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B929D6-42E7-61C0-06F1-17959D9D5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63" y="4654115"/>
            <a:ext cx="298730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74003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304773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>
            <a:off x="3026580" y="300117"/>
            <a:ext cx="419427" cy="4143248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blipFill>
                <a:blip r:embed="rId19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blipFill>
                <a:blip r:embed="rId20"/>
                <a:stretch>
                  <a:fillRect t="-1311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blipFill>
                <a:blip r:embed="rId21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26811</TotalTime>
  <Words>952</Words>
  <Application>Microsoft Office PowerPoint</Application>
  <PresentationFormat>Widescreen</PresentationFormat>
  <Paragraphs>291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The Logic of Experimental verifiability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170</cp:revision>
  <dcterms:created xsi:type="dcterms:W3CDTF">2021-04-07T15:17:47Z</dcterms:created>
  <dcterms:modified xsi:type="dcterms:W3CDTF">2024-03-12T20:21:00Z</dcterms:modified>
</cp:coreProperties>
</file>